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275" r:id="rId3"/>
    <p:sldId id="279" r:id="rId4"/>
    <p:sldId id="276" r:id="rId5"/>
    <p:sldId id="277" r:id="rId6"/>
    <p:sldId id="278" r:id="rId7"/>
    <p:sldId id="280" r:id="rId8"/>
    <p:sldId id="281" r:id="rId9"/>
    <p:sldId id="269" r:id="rId10"/>
    <p:sldId id="257" r:id="rId11"/>
    <p:sldId id="258" r:id="rId12"/>
    <p:sldId id="259" r:id="rId13"/>
    <p:sldId id="260" r:id="rId14"/>
    <p:sldId id="262" r:id="rId15"/>
    <p:sldId id="263" r:id="rId16"/>
    <p:sldId id="264" r:id="rId17"/>
    <p:sldId id="265" r:id="rId18"/>
    <p:sldId id="266" r:id="rId19"/>
    <p:sldId id="268" r:id="rId20"/>
    <p:sldId id="270" r:id="rId21"/>
    <p:sldId id="271" r:id="rId22"/>
    <p:sldId id="274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81753" autoAdjust="0"/>
  </p:normalViewPr>
  <p:slideViewPr>
    <p:cSldViewPr snapToGrid="0">
      <p:cViewPr varScale="1">
        <p:scale>
          <a:sx n="73" d="100"/>
          <a:sy n="73" d="100"/>
        </p:scale>
        <p:origin x="2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8D9E7-891C-46A3-8404-A1EC1E632853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065EF-AA19-49D5-896C-7ADC46954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not normalized prior to extraction. </a:t>
            </a:r>
          </a:p>
          <a:p>
            <a:r>
              <a:rPr lang="en-US" baseline="0" dirty="0" smtClean="0"/>
              <a:t>Parameters: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{'distances': [1],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additionalInfo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True,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enableCExtensions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True, 'force2D': False, 'interpolator':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sitkBSpline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resampledPixelSpacing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None, 'label': 1,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normalizeScale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1, 'normalize': False, 'force2Ddimension': 0,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removeOutliers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None,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minimumROISize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None,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minimumROIDimensions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1,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resegmentRange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None,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padDistance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5}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065EF-AA19-49D5-896C-7ADC46954B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77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9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5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42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C366-FB37-4924-9A49-BE1575D3BF2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0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5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7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609600" y="2020824"/>
            <a:ext cx="10972800" cy="40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>
          <a:xfrm>
            <a:off x="5384800" y="6172200"/>
            <a:ext cx="1422400" cy="304800"/>
          </a:xfrm>
          <a:prstGeom prst="rect">
            <a:avLst/>
          </a:prstGeom>
        </p:spPr>
        <p:txBody>
          <a:bodyPr/>
          <a:lstStyle/>
          <a:p>
            <a:fld id="{471D8302-3D04-4DFD-81AC-94B0BEE8D5E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2400" y="6541247"/>
            <a:ext cx="93472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0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cap="none" spc="0" dirty="0">
                <a:solidFill>
                  <a:srgbClr val="000000"/>
                </a:solidFill>
              </a:rPr>
              <a:t>8th International Breast Density and Cancer Risk Assessment Workshop			June 8th, 2017</a:t>
            </a:r>
            <a:endParaRPr lang="en-US" cap="none" spc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6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3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5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2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2157E-E38D-4261-BCCD-03E39DF3FEC0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9B352-D023-4B16-9EFA-B62029638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4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radiomics.readthedocs.io/en/latest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yradiomics.readthedocs.io/en/latest/feature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ctDNA-Radiogenomics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48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14 </a:t>
            </a:r>
            <a:r>
              <a:rPr lang="en-US" dirty="0"/>
              <a:t>subjects (3 missing </a:t>
            </a:r>
            <a:r>
              <a:rPr lang="en-US" dirty="0" smtClean="0"/>
              <a:t>at least one </a:t>
            </a:r>
            <a:r>
              <a:rPr lang="en-US" dirty="0" err="1" smtClean="0"/>
              <a:t>timepoint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 smtClean="0"/>
              <a:t>two </a:t>
            </a:r>
            <a:r>
              <a:rPr lang="en-US" dirty="0" err="1" smtClean="0"/>
              <a:t>timepoints</a:t>
            </a:r>
            <a:r>
              <a:rPr lang="en-US" dirty="0" smtClean="0"/>
              <a:t> (t1 and t2</a:t>
            </a:r>
            <a:r>
              <a:rPr lang="en-US" dirty="0" smtClean="0"/>
              <a:t>) subject to analysis</a:t>
            </a:r>
            <a:endParaRPr lang="en-US" dirty="0" smtClean="0"/>
          </a:p>
          <a:p>
            <a:r>
              <a:rPr lang="en-US" dirty="0" smtClean="0"/>
              <a:t>Manual </a:t>
            </a:r>
            <a:r>
              <a:rPr lang="en-US" dirty="0" smtClean="0"/>
              <a:t>segmentation performed on </a:t>
            </a:r>
            <a:r>
              <a:rPr lang="en-US" dirty="0" smtClean="0"/>
              <a:t>the series </a:t>
            </a:r>
            <a:r>
              <a:rPr lang="en-US" dirty="0" smtClean="0"/>
              <a:t>of the highest resolution</a:t>
            </a:r>
          </a:p>
          <a:p>
            <a:r>
              <a:rPr lang="en-US" dirty="0" smtClean="0"/>
              <a:t>Extracted </a:t>
            </a:r>
            <a:r>
              <a:rPr lang="en-US" dirty="0" err="1" smtClean="0"/>
              <a:t>radiomic</a:t>
            </a:r>
            <a:r>
              <a:rPr lang="en-US" dirty="0" smtClean="0"/>
              <a:t> features within the delineated tumor using </a:t>
            </a:r>
            <a:r>
              <a:rPr lang="en-US" dirty="0" err="1" smtClean="0"/>
              <a:t>PyRadiomics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pyradiomics.readthedocs.io/en/latest/index.html</a:t>
            </a:r>
            <a:endParaRPr lang="en-US" dirty="0" smtClean="0"/>
          </a:p>
          <a:p>
            <a:pPr lvl="1"/>
            <a:r>
              <a:rPr lang="en-US" dirty="0" smtClean="0"/>
              <a:t>First Order Statistics (19 features)</a:t>
            </a:r>
          </a:p>
          <a:p>
            <a:pPr lvl="1"/>
            <a:r>
              <a:rPr lang="en-US" dirty="0" smtClean="0"/>
              <a:t>Shape-based (16 features)</a:t>
            </a:r>
          </a:p>
          <a:p>
            <a:pPr lvl="1"/>
            <a:r>
              <a:rPr lang="en-US" dirty="0" smtClean="0"/>
              <a:t>Gray Level </a:t>
            </a:r>
            <a:r>
              <a:rPr lang="en-US" dirty="0" err="1" smtClean="0"/>
              <a:t>Cooccurence</a:t>
            </a:r>
            <a:r>
              <a:rPr lang="en-US" dirty="0" smtClean="0"/>
              <a:t> Matrix </a:t>
            </a:r>
            <a:r>
              <a:rPr lang="en-US" dirty="0" smtClean="0"/>
              <a:t>(GLCM, 23 </a:t>
            </a:r>
            <a:r>
              <a:rPr lang="en-US" dirty="0" smtClean="0"/>
              <a:t>features)</a:t>
            </a:r>
          </a:p>
          <a:p>
            <a:pPr lvl="1"/>
            <a:r>
              <a:rPr lang="en-US" dirty="0" smtClean="0"/>
              <a:t>Gray Level Run Length Matrix </a:t>
            </a:r>
            <a:r>
              <a:rPr lang="en-US" dirty="0" smtClean="0"/>
              <a:t>(GLRLM, 16 </a:t>
            </a:r>
            <a:r>
              <a:rPr lang="en-US" dirty="0" smtClean="0"/>
              <a:t>features)</a:t>
            </a:r>
          </a:p>
          <a:p>
            <a:pPr lvl="1"/>
            <a:r>
              <a:rPr lang="en-US" dirty="0" smtClean="0"/>
              <a:t>Gray Level Size Zone Matrix </a:t>
            </a:r>
            <a:r>
              <a:rPr lang="en-US" dirty="0" smtClean="0"/>
              <a:t>(GLSZM, 16 </a:t>
            </a:r>
            <a:r>
              <a:rPr lang="en-US" dirty="0" smtClean="0"/>
              <a:t>features)</a:t>
            </a:r>
          </a:p>
          <a:p>
            <a:pPr lvl="1"/>
            <a:r>
              <a:rPr lang="en-US" dirty="0" err="1" smtClean="0"/>
              <a:t>Neigbouring</a:t>
            </a:r>
            <a:r>
              <a:rPr lang="en-US" dirty="0" smtClean="0"/>
              <a:t> Gray Tone Difference Matrix </a:t>
            </a:r>
            <a:r>
              <a:rPr lang="en-US" dirty="0" smtClean="0"/>
              <a:t>(NGTDM, 5 </a:t>
            </a:r>
            <a:r>
              <a:rPr lang="en-US" dirty="0" smtClean="0"/>
              <a:t>features)</a:t>
            </a:r>
          </a:p>
          <a:p>
            <a:pPr lvl="1"/>
            <a:r>
              <a:rPr lang="en-US" dirty="0" smtClean="0"/>
              <a:t>Gray Level Dependence Matrix </a:t>
            </a:r>
            <a:r>
              <a:rPr lang="en-US" dirty="0" smtClean="0"/>
              <a:t>(GLDM, 14 </a:t>
            </a:r>
            <a:r>
              <a:rPr lang="en-US" dirty="0" smtClean="0"/>
              <a:t>features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2-sample t-Test applied to test the group differences at each </a:t>
            </a:r>
            <a:r>
              <a:rPr lang="en-US" dirty="0" err="1" smtClean="0"/>
              <a:t>timepoint</a:t>
            </a:r>
            <a:r>
              <a:rPr lang="en-US" dirty="0" smtClean="0"/>
              <a:t>.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8459"/>
              </p:ext>
            </p:extLst>
          </p:nvPr>
        </p:nvGraphicFramePr>
        <p:xfrm>
          <a:off x="8156027" y="917028"/>
          <a:ext cx="2809355" cy="12075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4712">
                  <a:extLst>
                    <a:ext uri="{9D8B030D-6E8A-4147-A177-3AD203B41FA5}">
                      <a16:colId xmlns:a16="http://schemas.microsoft.com/office/drawing/2014/main" val="2179614262"/>
                    </a:ext>
                  </a:extLst>
                </a:gridCol>
                <a:gridCol w="472272">
                  <a:extLst>
                    <a:ext uri="{9D8B030D-6E8A-4147-A177-3AD203B41FA5}">
                      <a16:colId xmlns:a16="http://schemas.microsoft.com/office/drawing/2014/main" val="1264237466"/>
                    </a:ext>
                  </a:extLst>
                </a:gridCol>
                <a:gridCol w="492371">
                  <a:extLst>
                    <a:ext uri="{9D8B030D-6E8A-4147-A177-3AD203B41FA5}">
                      <a16:colId xmlns:a16="http://schemas.microsoft.com/office/drawing/2014/main" val="3995948530"/>
                    </a:ext>
                  </a:extLst>
                </a:gridCol>
              </a:tblGrid>
              <a:tr h="40252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/>
                        </a:rPr>
                        <a:t>Timepoint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smtClean="0">
                          <a:effectLst/>
                        </a:rPr>
                        <a:t>t1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smtClean="0">
                          <a:effectLst/>
                        </a:rPr>
                        <a:t>t2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70171"/>
                  </a:ext>
                </a:extLst>
              </a:tr>
              <a:tr h="402529"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Non-Responders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smtClean="0">
                          <a:effectLst/>
                        </a:rPr>
                        <a:t>2*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83886"/>
                  </a:ext>
                </a:extLst>
              </a:tr>
              <a:tr h="402529"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Responders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17502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56027" y="2144109"/>
            <a:ext cx="3773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Only one subject has both t1 and t2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3953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25589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Case 83:</a:t>
            </a:r>
          </a:p>
          <a:p>
            <a:pPr marL="0" indent="0">
              <a:buNone/>
            </a:pPr>
            <a:r>
              <a:rPr lang="en-US" sz="2400" dirty="0" smtClean="0"/>
              <a:t>Baseline (t1)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Non-responder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194301"/>
            <a:ext cx="9144000" cy="65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188417"/>
            <a:ext cx="9144000" cy="656527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25589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Case 83:</a:t>
            </a:r>
          </a:p>
          <a:p>
            <a:pPr marL="0" indent="0">
              <a:buNone/>
            </a:pPr>
            <a:r>
              <a:rPr lang="en-US" sz="2400" dirty="0" smtClean="0"/>
              <a:t>First follow-up (t2)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Non-responder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23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194301"/>
            <a:ext cx="9144000" cy="65593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3372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Case 43:</a:t>
            </a:r>
          </a:p>
          <a:p>
            <a:pPr marL="0" indent="0">
              <a:buNone/>
            </a:pPr>
            <a:r>
              <a:rPr lang="en-US" sz="2400" dirty="0" smtClean="0"/>
              <a:t>Baseline (t1)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Responder</a:t>
            </a:r>
          </a:p>
          <a:p>
            <a:pPr marL="0" indent="0">
              <a:buNone/>
            </a:pPr>
            <a:r>
              <a:rPr lang="en-US" sz="2400" dirty="0" smtClean="0"/>
              <a:t>(Stable)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18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185652"/>
            <a:ext cx="9144000" cy="65680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3704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Case 43:</a:t>
            </a:r>
          </a:p>
          <a:p>
            <a:pPr marL="0" indent="0">
              <a:buNone/>
            </a:pPr>
            <a:r>
              <a:rPr lang="en-US" sz="2400" dirty="0" smtClean="0"/>
              <a:t>First follow-up (t2)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Responder</a:t>
            </a:r>
          </a:p>
          <a:p>
            <a:pPr marL="0" indent="0">
              <a:buNone/>
            </a:pPr>
            <a:r>
              <a:rPr lang="en-US" sz="2400" dirty="0" smtClean="0"/>
              <a:t>(Stable)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567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202963"/>
            <a:ext cx="9144000" cy="65507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3372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Case 9:</a:t>
            </a:r>
          </a:p>
          <a:p>
            <a:pPr marL="0" indent="0">
              <a:buNone/>
            </a:pPr>
            <a:r>
              <a:rPr lang="en-US" sz="2400" dirty="0" smtClean="0"/>
              <a:t>Baseline (t1)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Responder</a:t>
            </a:r>
          </a:p>
          <a:p>
            <a:pPr marL="0" indent="0">
              <a:buNone/>
            </a:pPr>
            <a:r>
              <a:rPr lang="en-US" sz="2400" dirty="0" smtClean="0"/>
              <a:t>(Partial)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625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54" y="191363"/>
            <a:ext cx="9144000" cy="65623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807250"/>
            <a:ext cx="2156210" cy="3704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Case 9:</a:t>
            </a:r>
          </a:p>
          <a:p>
            <a:pPr marL="0" indent="0">
              <a:buNone/>
            </a:pPr>
            <a:r>
              <a:rPr lang="en-US" sz="2400" dirty="0" smtClean="0"/>
              <a:t>First follow-up (t2)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RECIST:</a:t>
            </a:r>
          </a:p>
          <a:p>
            <a:pPr marL="0" indent="0">
              <a:buNone/>
            </a:pPr>
            <a:r>
              <a:rPr lang="en-US" sz="2400" dirty="0" smtClean="0"/>
              <a:t>Responder</a:t>
            </a:r>
          </a:p>
          <a:p>
            <a:pPr marL="0" indent="0">
              <a:buNone/>
            </a:pPr>
            <a:r>
              <a:rPr lang="en-US" sz="2400" dirty="0" smtClean="0"/>
              <a:t>(Partial)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96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5" y="300510"/>
            <a:ext cx="10058400" cy="194201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5" y="4828116"/>
            <a:ext cx="10058400" cy="1942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5" y="2564313"/>
            <a:ext cx="10058400" cy="1942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146" y="704194"/>
            <a:ext cx="1891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</a:t>
            </a:r>
          </a:p>
          <a:p>
            <a:r>
              <a:rPr lang="en-US" sz="2400" dirty="0" smtClean="0"/>
              <a:t>Of</a:t>
            </a:r>
          </a:p>
          <a:p>
            <a:r>
              <a:rPr lang="en-US" sz="2400" dirty="0" smtClean="0"/>
              <a:t>Normalized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eature </a:t>
            </a:r>
          </a:p>
          <a:p>
            <a:r>
              <a:rPr lang="en-US" sz="2400" dirty="0"/>
              <a:t>V</a:t>
            </a:r>
            <a:r>
              <a:rPr lang="en-US" sz="2400" dirty="0" smtClean="0"/>
              <a:t>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770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4" y="485146"/>
            <a:ext cx="11429452" cy="6192961"/>
          </a:xfrm>
        </p:spPr>
      </p:pic>
      <p:sp>
        <p:nvSpPr>
          <p:cNvPr id="5" name="TextBox 4"/>
          <p:cNvSpPr txBox="1"/>
          <p:nvPr/>
        </p:nvSpPr>
        <p:spPr>
          <a:xfrm>
            <a:off x="381274" y="23481"/>
            <a:ext cx="2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Shape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50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5146"/>
            <a:ext cx="11430000" cy="6193258"/>
          </a:xfrm>
        </p:spPr>
      </p:pic>
      <p:sp>
        <p:nvSpPr>
          <p:cNvPr id="5" name="TextBox 4"/>
          <p:cNvSpPr txBox="1"/>
          <p:nvPr/>
        </p:nvSpPr>
        <p:spPr>
          <a:xfrm>
            <a:off x="381274" y="23481"/>
            <a:ext cx="2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order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774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4"/>
          <a:stretch/>
        </p:blipFill>
        <p:spPr>
          <a:xfrm>
            <a:off x="381000" y="485146"/>
            <a:ext cx="11430000" cy="8447839"/>
          </a:xfrm>
        </p:spPr>
      </p:pic>
      <p:sp>
        <p:nvSpPr>
          <p:cNvPr id="5" name="TextBox 4"/>
          <p:cNvSpPr txBox="1"/>
          <p:nvPr/>
        </p:nvSpPr>
        <p:spPr>
          <a:xfrm>
            <a:off x="381274" y="23481"/>
            <a:ext cx="2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GLCM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15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686800" cy="914400"/>
          </a:xfrm>
        </p:spPr>
        <p:txBody>
          <a:bodyPr/>
          <a:lstStyle/>
          <a:p>
            <a:r>
              <a:rPr lang="en-US" dirty="0" smtClean="0"/>
              <a:t>First-order Features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67959" y="2120067"/>
            <a:ext cx="2796480" cy="2103302"/>
            <a:chOff x="3267959" y="2120067"/>
            <a:chExt cx="2796480" cy="21033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237" y="2120067"/>
              <a:ext cx="1402202" cy="2103302"/>
            </a:xfrm>
            <a:prstGeom prst="rect">
              <a:avLst/>
            </a:prstGeom>
          </p:spPr>
        </p:pic>
        <p:pic>
          <p:nvPicPr>
            <p:cNvPr id="44" name="Picture 8"/>
            <p:cNvPicPr preferRelativeResize="0">
              <a:picLocks noChangeArrowheads="1"/>
            </p:cNvPicPr>
            <p:nvPr/>
          </p:nvPicPr>
          <p:blipFill>
            <a:blip r:embed="rId4">
              <a:lum bright="6000"/>
            </a:blip>
            <a:srcRect l="55026" t="22856" r="7886" b="28569"/>
            <a:stretch>
              <a:fillRect/>
            </a:stretch>
          </p:blipFill>
          <p:spPr bwMode="auto">
            <a:xfrm>
              <a:off x="3267959" y="2451055"/>
              <a:ext cx="1198073" cy="1370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Oval 10"/>
            <p:cNvSpPr>
              <a:spLocks noChangeArrowheads="1"/>
            </p:cNvSpPr>
            <p:nvPr/>
          </p:nvSpPr>
          <p:spPr bwMode="auto">
            <a:xfrm>
              <a:off x="4662237" y="3930444"/>
              <a:ext cx="518734" cy="2288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0244" y="4312246"/>
            <a:ext cx="2784195" cy="2097206"/>
            <a:chOff x="3280244" y="4312246"/>
            <a:chExt cx="2784195" cy="20972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0044" y="4312246"/>
              <a:ext cx="1414395" cy="2097206"/>
            </a:xfrm>
            <a:prstGeom prst="rect">
              <a:avLst/>
            </a:prstGeom>
          </p:spPr>
        </p:pic>
        <p:pic>
          <p:nvPicPr>
            <p:cNvPr id="57" name="Picture 15"/>
            <p:cNvPicPr preferRelativeResize="0">
              <a:picLocks noChangeArrowheads="1"/>
            </p:cNvPicPr>
            <p:nvPr/>
          </p:nvPicPr>
          <p:blipFill>
            <a:blip r:embed="rId6">
              <a:lum bright="6000"/>
            </a:blip>
            <a:srcRect l="11656" t="23999" r="51598" b="26056"/>
            <a:stretch>
              <a:fillRect/>
            </a:stretch>
          </p:blipFill>
          <p:spPr bwMode="auto">
            <a:xfrm>
              <a:off x="3280244" y="4674785"/>
              <a:ext cx="1173501" cy="137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Oval 18"/>
            <p:cNvSpPr>
              <a:spLocks noChangeArrowheads="1"/>
            </p:cNvSpPr>
            <p:nvPr/>
          </p:nvSpPr>
          <p:spPr bwMode="auto">
            <a:xfrm>
              <a:off x="5441932" y="6163943"/>
              <a:ext cx="482984" cy="2331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524000" y="1623971"/>
            <a:ext cx="9144000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defRPr/>
            </a:pPr>
            <a:r>
              <a:rPr lang="en-US" sz="2000" b="1" dirty="0"/>
              <a:t>Common statistics extracted from the intensity histogram of the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56848" y="2451055"/>
            <a:ext cx="2819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 intensity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 </a:t>
            </a:r>
            <a:r>
              <a:rPr lang="en-US" dirty="0"/>
              <a:t>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90th </a:t>
            </a:r>
            <a:r>
              <a:rPr lang="en-US" dirty="0"/>
              <a:t>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10th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Sum </a:t>
            </a:r>
            <a:r>
              <a:rPr lang="en-US" dirty="0"/>
              <a:t>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skewness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…more…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69339" y="6409452"/>
            <a:ext cx="524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Amadasun</a:t>
            </a:r>
            <a:r>
              <a:rPr lang="en-US" sz="1100" dirty="0"/>
              <a:t> et al. </a:t>
            </a:r>
            <a:r>
              <a:rPr lang="en-US" sz="1100" i="1" dirty="0"/>
              <a:t>IEEE Trans </a:t>
            </a:r>
            <a:r>
              <a:rPr lang="en-US" sz="1100" i="1" dirty="0" err="1"/>
              <a:t>Syst</a:t>
            </a:r>
            <a:r>
              <a:rPr lang="en-US" sz="1100" i="1" dirty="0"/>
              <a:t> Man </a:t>
            </a:r>
            <a:r>
              <a:rPr lang="en-US" sz="1100" i="1" dirty="0" err="1"/>
              <a:t>Cybern</a:t>
            </a:r>
            <a:r>
              <a:rPr lang="en-US" sz="1100" i="1" dirty="0"/>
              <a:t> </a:t>
            </a:r>
            <a:r>
              <a:rPr lang="en-US" sz="1100" dirty="0"/>
              <a:t>1989, </a:t>
            </a:r>
            <a:r>
              <a:rPr lang="en-US" sz="1100" dirty="0" err="1"/>
              <a:t>Materka</a:t>
            </a:r>
            <a:r>
              <a:rPr lang="en-US" sz="1100" dirty="0"/>
              <a:t> et al. </a:t>
            </a:r>
            <a:r>
              <a:rPr lang="en-US" sz="1100" i="1" dirty="0"/>
              <a:t>COST B11 Report </a:t>
            </a:r>
            <a:r>
              <a:rPr lang="en-US" sz="1100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0364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5146"/>
            <a:ext cx="11430000" cy="6193257"/>
          </a:xfrm>
        </p:spPr>
      </p:pic>
      <p:sp>
        <p:nvSpPr>
          <p:cNvPr id="5" name="TextBox 4"/>
          <p:cNvSpPr txBox="1"/>
          <p:nvPr/>
        </p:nvSpPr>
        <p:spPr>
          <a:xfrm>
            <a:off x="381274" y="23481"/>
            <a:ext cx="2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Runlength</a:t>
            </a:r>
            <a:r>
              <a:rPr lang="en-US" sz="2400" dirty="0" smtClean="0"/>
              <a:t>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9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5146"/>
            <a:ext cx="11429999" cy="6193257"/>
          </a:xfrm>
        </p:spPr>
      </p:pic>
      <p:sp>
        <p:nvSpPr>
          <p:cNvPr id="5" name="TextBox 4"/>
          <p:cNvSpPr txBox="1"/>
          <p:nvPr/>
        </p:nvSpPr>
        <p:spPr>
          <a:xfrm>
            <a:off x="381274" y="23481"/>
            <a:ext cx="2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 Zone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125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9303"/>
            <a:ext cx="11429999" cy="4644942"/>
          </a:xfrm>
        </p:spPr>
      </p:pic>
      <p:sp>
        <p:nvSpPr>
          <p:cNvPr id="5" name="TextBox 4"/>
          <p:cNvSpPr txBox="1"/>
          <p:nvPr/>
        </p:nvSpPr>
        <p:spPr>
          <a:xfrm>
            <a:off x="381274" y="827348"/>
            <a:ext cx="532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Gray Level Dependence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23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07617"/>
            <a:ext cx="11429999" cy="1548314"/>
          </a:xfrm>
        </p:spPr>
      </p:pic>
      <p:sp>
        <p:nvSpPr>
          <p:cNvPr id="5" name="TextBox 4"/>
          <p:cNvSpPr txBox="1"/>
          <p:nvPr/>
        </p:nvSpPr>
        <p:spPr>
          <a:xfrm>
            <a:off x="381000" y="2244167"/>
            <a:ext cx="633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Neigbouring</a:t>
            </a:r>
            <a:r>
              <a:rPr lang="en-US" sz="2400" dirty="0" smtClean="0"/>
              <a:t> Gray Tone Difference features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112" y="2849657"/>
            <a:ext cx="2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222533" y="2849657"/>
            <a:ext cx="2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371085" y="2849657"/>
            <a:ext cx="2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88219" y="4506284"/>
            <a:ext cx="735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/>
              <a:t>p </a:t>
            </a:r>
            <a:r>
              <a:rPr lang="en-US" dirty="0" smtClean="0"/>
              <a:t>&lt; 0.05 between responders and non-responders at 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Max Diameters</a:t>
            </a:r>
          </a:p>
          <a:p>
            <a:r>
              <a:rPr lang="en-US" dirty="0" smtClean="0"/>
              <a:t>Compactness</a:t>
            </a:r>
          </a:p>
          <a:p>
            <a:r>
              <a:rPr lang="en-US" dirty="0" err="1" smtClean="0"/>
              <a:t>Sphericity</a:t>
            </a:r>
            <a:endParaRPr lang="en-US" dirty="0" smtClean="0"/>
          </a:p>
          <a:p>
            <a:r>
              <a:rPr lang="en-US" dirty="0" smtClean="0"/>
              <a:t>Major/Minor Axis</a:t>
            </a:r>
          </a:p>
          <a:p>
            <a:r>
              <a:rPr lang="en-US" dirty="0" smtClean="0"/>
              <a:t>Elongation</a:t>
            </a:r>
          </a:p>
          <a:p>
            <a:r>
              <a:rPr lang="en-US" dirty="0" smtClean="0"/>
              <a:t>Surface Area</a:t>
            </a:r>
          </a:p>
          <a:p>
            <a:r>
              <a:rPr lang="en-US" dirty="0" smtClean="0"/>
              <a:t>Surface Volume Ratio</a:t>
            </a:r>
          </a:p>
          <a:p>
            <a:r>
              <a:rPr lang="en-US" dirty="0" smtClean="0"/>
              <a:t>Flatness</a:t>
            </a:r>
          </a:p>
          <a:p>
            <a:r>
              <a:rPr lang="en-US" dirty="0" smtClean="0"/>
              <a:t>…more…</a:t>
            </a:r>
          </a:p>
          <a:p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686800" cy="914400"/>
          </a:xfrm>
        </p:spPr>
        <p:txBody>
          <a:bodyPr/>
          <a:lstStyle/>
          <a:p>
            <a:r>
              <a:rPr lang="en-US" dirty="0" smtClean="0"/>
              <a:t>Shape</a:t>
            </a:r>
            <a:r>
              <a:rPr lang="en-US" dirty="0" smtClean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6" y="4058412"/>
            <a:ext cx="3657600" cy="2609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86" y="1257566"/>
            <a:ext cx="3657600" cy="26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/>
              <a:t>Gray-level Co-occurrence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06041"/>
              </p:ext>
            </p:extLst>
          </p:nvPr>
        </p:nvGraphicFramePr>
        <p:xfrm>
          <a:off x="42672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3817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19874" y="3016725"/>
            <a:ext cx="38072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78685"/>
              </p:ext>
            </p:extLst>
          </p:nvPr>
        </p:nvGraphicFramePr>
        <p:xfrm>
          <a:off x="52578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3723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410474" y="2602477"/>
            <a:ext cx="380726" cy="4142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37778"/>
              </p:ext>
            </p:extLst>
          </p:nvPr>
        </p:nvGraphicFramePr>
        <p:xfrm>
          <a:off x="62484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63629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401074" y="2602477"/>
            <a:ext cx="0" cy="4142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48560"/>
              </p:ext>
            </p:extLst>
          </p:nvPr>
        </p:nvGraphicFramePr>
        <p:xfrm>
          <a:off x="71628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7646588" y="2971041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7332547" y="2602476"/>
            <a:ext cx="342548" cy="4193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57974" y="321206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sz="1200" baseline="30000" dirty="0"/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78678" y="321206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  <a:r>
              <a:rPr lang="en-US" sz="1200" baseline="30000" dirty="0"/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5176" y="321206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sz="1200" baseline="30000" dirty="0"/>
              <a:t>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9011" y="32120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135</a:t>
            </a:r>
            <a:r>
              <a:rPr lang="en-US" sz="1200" baseline="30000" dirty="0"/>
              <a:t>O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14390"/>
              </p:ext>
            </p:extLst>
          </p:nvPr>
        </p:nvGraphicFramePr>
        <p:xfrm>
          <a:off x="3830779" y="4029330"/>
          <a:ext cx="2151748" cy="1521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2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671901" y="5584432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3x3 image </a:t>
            </a:r>
          </a:p>
          <a:p>
            <a:pPr algn="ctr"/>
            <a:r>
              <a:rPr lang="en-US" sz="1400" dirty="0"/>
              <a:t>with 4 possible gray levels</a:t>
            </a:r>
            <a:endParaRPr lang="en-US" sz="1400" baseline="30000" dirty="0"/>
          </a:p>
        </p:txBody>
      </p:sp>
      <p:sp>
        <p:nvSpPr>
          <p:cNvPr id="35" name="TextBox 34"/>
          <p:cNvSpPr txBox="1"/>
          <p:nvPr/>
        </p:nvSpPr>
        <p:spPr>
          <a:xfrm>
            <a:off x="3977931" y="5722188"/>
            <a:ext cx="176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Gray-level co-occurrence </a:t>
            </a:r>
          </a:p>
          <a:p>
            <a:pPr algn="ctr"/>
            <a:r>
              <a:rPr lang="en-US" sz="1200" dirty="0"/>
              <a:t>matrix (C) for 0</a:t>
            </a:r>
            <a:r>
              <a:rPr lang="en-US" sz="1200" baseline="30000" dirty="0"/>
              <a:t>O</a:t>
            </a:r>
            <a:r>
              <a:rPr lang="en-US" sz="1200" dirty="0"/>
              <a:t> </a:t>
            </a:r>
            <a:endParaRPr lang="en-US" sz="1200" baseline="30000" dirty="0"/>
          </a:p>
        </p:txBody>
      </p:sp>
      <p:sp>
        <p:nvSpPr>
          <p:cNvPr id="45" name="Rounded Rectangle 44"/>
          <p:cNvSpPr/>
          <p:nvPr/>
        </p:nvSpPr>
        <p:spPr>
          <a:xfrm>
            <a:off x="3891261" y="4834958"/>
            <a:ext cx="381000" cy="22860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0" name="Group 38"/>
          <p:cNvGrpSpPr>
            <a:grpSpLocks/>
          </p:cNvGrpSpPr>
          <p:nvPr/>
        </p:nvGrpSpPr>
        <p:grpSpPr bwMode="auto">
          <a:xfrm>
            <a:off x="8991601" y="2180836"/>
            <a:ext cx="1291975" cy="4236449"/>
            <a:chOff x="7107" y="2526"/>
            <a:chExt cx="658" cy="1573"/>
          </a:xfrm>
        </p:grpSpPr>
        <p:pic>
          <p:nvPicPr>
            <p:cNvPr id="61" name="Picture 39"/>
            <p:cNvPicPr preferRelativeResize="0">
              <a:picLocks noChangeArrowheads="1"/>
            </p:cNvPicPr>
            <p:nvPr/>
          </p:nvPicPr>
          <p:blipFill>
            <a:blip r:embed="rId3"/>
            <a:srcRect l="18143" t="7426" r="17416" b="15746"/>
            <a:stretch>
              <a:fillRect/>
            </a:stretch>
          </p:blipFill>
          <p:spPr bwMode="auto">
            <a:xfrm>
              <a:off x="7107" y="2526"/>
              <a:ext cx="629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ext Box 40"/>
            <p:cNvSpPr txBox="1">
              <a:spLocks noChangeArrowheads="1"/>
            </p:cNvSpPr>
            <p:nvPr/>
          </p:nvSpPr>
          <p:spPr bwMode="auto">
            <a:xfrm>
              <a:off x="7107" y="3028"/>
              <a:ext cx="628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600" dirty="0"/>
                <a:t>Low contrast</a:t>
              </a:r>
            </a:p>
          </p:txBody>
        </p:sp>
        <p:pic>
          <p:nvPicPr>
            <p:cNvPr id="63" name="Picture 41"/>
            <p:cNvPicPr preferRelativeResize="0">
              <a:picLocks noChangeArrowheads="1"/>
            </p:cNvPicPr>
            <p:nvPr/>
          </p:nvPicPr>
          <p:blipFill>
            <a:blip r:embed="rId4"/>
            <a:srcRect l="17659" t="8022" r="19836" b="15150"/>
            <a:stretch>
              <a:fillRect/>
            </a:stretch>
          </p:blipFill>
          <p:spPr bwMode="auto">
            <a:xfrm>
              <a:off x="7116" y="3346"/>
              <a:ext cx="610" cy="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Text Box 42"/>
            <p:cNvSpPr txBox="1">
              <a:spLocks noChangeArrowheads="1"/>
            </p:cNvSpPr>
            <p:nvPr/>
          </p:nvSpPr>
          <p:spPr bwMode="auto">
            <a:xfrm>
              <a:off x="7116" y="3882"/>
              <a:ext cx="649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600" dirty="0"/>
                <a:t>High contrast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86978" y="2152895"/>
                <a:ext cx="2478948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µ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µ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978" y="2152895"/>
                <a:ext cx="2478948" cy="674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50181"/>
                  </p:ext>
                </p:extLst>
              </p:nvPr>
            </p:nvGraphicFramePr>
            <p:xfrm>
              <a:off x="1524000" y="2834629"/>
              <a:ext cx="2190379" cy="6676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90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763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500" i="1" smtClean="0">
                                        <a:effectLst/>
                                        <a:latin typeface="Cambria Math" panose="02040503050406030204" pitchFamily="18" charset="0"/>
                                        <a:ea typeface="Calibri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/>
                                            <a:cs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/>
                                                <a:cs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∗</m:t>
                                    </m:r>
                                    <m:r>
                                      <a:rPr lang="en-US" sz="15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𝐶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(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,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𝑗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5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150181"/>
                  </p:ext>
                </p:extLst>
              </p:nvPr>
            </p:nvGraphicFramePr>
            <p:xfrm>
              <a:off x="1524000" y="2834629"/>
              <a:ext cx="2190379" cy="6676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90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76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/>
          <p:cNvSpPr/>
          <p:nvPr/>
        </p:nvSpPr>
        <p:spPr>
          <a:xfrm>
            <a:off x="1524000" y="1623971"/>
            <a:ext cx="9144000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defRPr/>
            </a:pPr>
            <a:r>
              <a:rPr lang="en-US" sz="2000" b="1" dirty="0"/>
              <a:t>Spatial relationship among gray levels in specified directions 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04810"/>
              </p:ext>
            </p:extLst>
          </p:nvPr>
        </p:nvGraphicFramePr>
        <p:xfrm>
          <a:off x="6269180" y="4025691"/>
          <a:ext cx="2304664" cy="1521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0.33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0.33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0.17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2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0.17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6416330" y="5726653"/>
            <a:ext cx="176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Gray-level co-occurrence </a:t>
            </a:r>
          </a:p>
          <a:p>
            <a:pPr algn="ctr"/>
            <a:r>
              <a:rPr lang="en-US" sz="1200" dirty="0"/>
              <a:t>Matrix (C) for 90</a:t>
            </a:r>
            <a:r>
              <a:rPr lang="en-US" sz="1200" baseline="30000" dirty="0"/>
              <a:t>O</a:t>
            </a:r>
            <a:r>
              <a:rPr lang="en-US" sz="1200" dirty="0"/>
              <a:t> </a:t>
            </a:r>
            <a:endParaRPr lang="en-US" sz="1200" baseline="30000" dirty="0"/>
          </a:p>
        </p:txBody>
      </p:sp>
      <p:sp>
        <p:nvSpPr>
          <p:cNvPr id="37" name="TextBox 36"/>
          <p:cNvSpPr txBox="1"/>
          <p:nvPr/>
        </p:nvSpPr>
        <p:spPr>
          <a:xfrm>
            <a:off x="4590628" y="6215390"/>
            <a:ext cx="3010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(For simplicity, symmetry is not considered here.)</a:t>
            </a:r>
            <a:endParaRPr lang="en-US" sz="1100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7458811" y="6443757"/>
            <a:ext cx="2980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Haralick</a:t>
            </a:r>
            <a:r>
              <a:rPr lang="en-US" sz="1100" dirty="0"/>
              <a:t> et al. </a:t>
            </a:r>
            <a:r>
              <a:rPr lang="en-US" sz="1100" i="1" dirty="0"/>
              <a:t>IEEE Trans </a:t>
            </a:r>
            <a:r>
              <a:rPr lang="en-US" sz="1100" i="1" dirty="0" err="1"/>
              <a:t>Syst</a:t>
            </a:r>
            <a:r>
              <a:rPr lang="en-US" sz="1100" i="1" dirty="0"/>
              <a:t> Man </a:t>
            </a:r>
            <a:r>
              <a:rPr lang="en-US" sz="1100" i="1" dirty="0" err="1"/>
              <a:t>Cybern</a:t>
            </a:r>
            <a:r>
              <a:rPr lang="en-US" sz="1100" i="1" dirty="0"/>
              <a:t> </a:t>
            </a:r>
            <a:r>
              <a:rPr lang="en-US" sz="1100" dirty="0"/>
              <a:t>1973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24903"/>
              </p:ext>
            </p:extLst>
          </p:nvPr>
        </p:nvGraphicFramePr>
        <p:xfrm>
          <a:off x="2021211" y="4043016"/>
          <a:ext cx="1409835" cy="1422399"/>
        </p:xfrm>
        <a:graphic>
          <a:graphicData uri="http://schemas.openxmlformats.org/drawingml/2006/table">
            <a:tbl>
              <a:tblPr firstRow="1" bandRow="1"/>
              <a:tblGrid>
                <a:gridCol w="469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464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2090429" y="4105372"/>
            <a:ext cx="762000" cy="304800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Curved Connector 37"/>
          <p:cNvCxnSpPr/>
          <p:nvPr/>
        </p:nvCxnSpPr>
        <p:spPr>
          <a:xfrm>
            <a:off x="2852441" y="4290046"/>
            <a:ext cx="1038821" cy="697312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1691"/>
              </p:ext>
            </p:extLst>
          </p:nvPr>
        </p:nvGraphicFramePr>
        <p:xfrm>
          <a:off x="2677716" y="3911050"/>
          <a:ext cx="1409835" cy="1422399"/>
        </p:xfrm>
        <a:graphic>
          <a:graphicData uri="http://schemas.openxmlformats.org/drawingml/2006/table">
            <a:tbl>
              <a:tblPr firstRow="1" bandRow="1"/>
              <a:tblGrid>
                <a:gridCol w="469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464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Gray-level Run-length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80337"/>
              </p:ext>
            </p:extLst>
          </p:nvPr>
        </p:nvGraphicFramePr>
        <p:xfrm>
          <a:off x="42672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3817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19874" y="3016725"/>
            <a:ext cx="38072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41362"/>
              </p:ext>
            </p:extLst>
          </p:nvPr>
        </p:nvGraphicFramePr>
        <p:xfrm>
          <a:off x="52578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3723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410474" y="2602477"/>
            <a:ext cx="380726" cy="4142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14101"/>
              </p:ext>
            </p:extLst>
          </p:nvPr>
        </p:nvGraphicFramePr>
        <p:xfrm>
          <a:off x="62484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6362974" y="2965925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401074" y="2602477"/>
            <a:ext cx="0" cy="4142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163"/>
              </p:ext>
            </p:extLst>
          </p:nvPr>
        </p:nvGraphicFramePr>
        <p:xfrm>
          <a:off x="7162800" y="2399268"/>
          <a:ext cx="6858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7646588" y="2971041"/>
            <a:ext cx="76200" cy="101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7332547" y="2602476"/>
            <a:ext cx="342548" cy="4193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57974" y="321206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sz="1200" baseline="30000" dirty="0"/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78678" y="321206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  <a:r>
              <a:rPr lang="en-US" sz="1200" baseline="30000" dirty="0"/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5176" y="321206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sz="1200" baseline="30000" dirty="0"/>
              <a:t>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9011" y="32120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135</a:t>
            </a:r>
            <a:r>
              <a:rPr lang="en-US" sz="1200" baseline="30000" dirty="0"/>
              <a:t>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74799" y="5355813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Run-length </a:t>
            </a:r>
          </a:p>
          <a:p>
            <a:pPr algn="ctr"/>
            <a:r>
              <a:rPr lang="en-US" sz="1200" dirty="0"/>
              <a:t>matrix (R) for 0</a:t>
            </a:r>
            <a:r>
              <a:rPr lang="en-US" sz="1200" baseline="30000" dirty="0"/>
              <a:t>O</a:t>
            </a:r>
            <a:r>
              <a:rPr lang="en-US" sz="1200" dirty="0"/>
              <a:t> </a:t>
            </a:r>
            <a:endParaRPr lang="en-US" sz="1200" baseline="30000" dirty="0"/>
          </a:p>
        </p:txBody>
      </p:sp>
      <p:sp>
        <p:nvSpPr>
          <p:cNvPr id="48" name="Rectangle 47"/>
          <p:cNvSpPr/>
          <p:nvPr/>
        </p:nvSpPr>
        <p:spPr>
          <a:xfrm>
            <a:off x="1524000" y="1623971"/>
            <a:ext cx="9144000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defRPr/>
            </a:pPr>
            <a:r>
              <a:rPr lang="en-US" sz="2000" b="1" dirty="0"/>
              <a:t>Texture coarseness in specified directions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80187" y="5355813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Run-length </a:t>
            </a:r>
          </a:p>
          <a:p>
            <a:pPr algn="ctr"/>
            <a:r>
              <a:rPr lang="en-US" sz="1200" dirty="0"/>
              <a:t>matrix (R) for 90</a:t>
            </a:r>
            <a:r>
              <a:rPr lang="en-US" sz="1200" baseline="30000" dirty="0"/>
              <a:t>O</a:t>
            </a:r>
            <a:r>
              <a:rPr lang="en-US" sz="1200" dirty="0"/>
              <a:t> </a:t>
            </a:r>
            <a:endParaRPr lang="en-US" sz="1200" baseline="30000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29598"/>
              </p:ext>
            </p:extLst>
          </p:nvPr>
        </p:nvGraphicFramePr>
        <p:xfrm>
          <a:off x="5048775" y="3999268"/>
          <a:ext cx="98154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2760681" y="4493823"/>
            <a:ext cx="1257437" cy="2568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Curved Connector 39"/>
          <p:cNvCxnSpPr>
            <a:stCxn id="39" idx="3"/>
            <a:endCxn id="41" idx="0"/>
          </p:cNvCxnSpPr>
          <p:nvPr/>
        </p:nvCxnSpPr>
        <p:spPr>
          <a:xfrm flipV="1">
            <a:off x="4018117" y="4341422"/>
            <a:ext cx="1777024" cy="280828"/>
          </a:xfrm>
          <a:prstGeom prst="curvedConnector4">
            <a:avLst>
              <a:gd name="adj1" fmla="val 44640"/>
              <a:gd name="adj2" fmla="val 18140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604641" y="4341423"/>
            <a:ext cx="381000" cy="2568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75016"/>
              </p:ext>
            </p:extLst>
          </p:nvPr>
        </p:nvGraphicFramePr>
        <p:xfrm>
          <a:off x="6725675" y="3984212"/>
          <a:ext cx="98154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05800" y="3581400"/>
                <a:ext cx="1886286" cy="88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libri"/>
                                          <a:cs typeface="Times New Roman"/>
                                        </a:rPr>
                                        <m:t>𝑗</m:t>
                                      </m:r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libri"/>
                                          <a:cs typeface="Times New Roman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libri"/>
                                          <a:cs typeface="Times New Roman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libri"/>
                                          <a:cs typeface="Times New Roman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US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5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/>
                              <a:ea typeface="Calibri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581400"/>
                <a:ext cx="1886286" cy="881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816941"/>
                  </p:ext>
                </p:extLst>
              </p:nvPr>
            </p:nvGraphicFramePr>
            <p:xfrm>
              <a:off x="8420268" y="4629528"/>
              <a:ext cx="1657350" cy="7689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898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/>
                                        <a:cs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libri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500" i="1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𝑀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US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r>
                                          <a:rPr lang="en-US" sz="15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𝑅</m:t>
                                        </m:r>
                                        <m:d>
                                          <m:d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/>
                                                <a:cs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US" sz="1500" i="1">
                                            <a:effectLst/>
                                            <a:latin typeface="Cambria Math"/>
                                            <a:ea typeface="Calibri"/>
                                            <a:cs typeface="Times New Roman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/>
                                                <a:cs typeface="Times New Roma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𝑗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i="1">
                                                <a:effectLst/>
                                                <a:latin typeface="Cambria Math"/>
                                                <a:ea typeface="Calibri"/>
                                                <a:cs typeface="Times New Roman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5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816941"/>
                  </p:ext>
                </p:extLst>
              </p:nvPr>
            </p:nvGraphicFramePr>
            <p:xfrm>
              <a:off x="8420268" y="4629528"/>
              <a:ext cx="1657350" cy="76898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7689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TextBox 32"/>
          <p:cNvSpPr txBox="1"/>
          <p:nvPr/>
        </p:nvSpPr>
        <p:spPr>
          <a:xfrm>
            <a:off x="4861134" y="5870027"/>
            <a:ext cx="3010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(For simplicity, symmetry is not considered here.)</a:t>
            </a:r>
            <a:endParaRPr lang="en-US" sz="11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3542" y="558887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3x3 image </a:t>
            </a:r>
          </a:p>
          <a:p>
            <a:pPr algn="ctr"/>
            <a:r>
              <a:rPr lang="en-US" sz="1400" dirty="0"/>
              <a:t>with 4 possible gray levels</a:t>
            </a:r>
            <a:endParaRPr lang="en-US" sz="1400" baseline="30000" dirty="0"/>
          </a:p>
        </p:txBody>
      </p:sp>
      <p:sp>
        <p:nvSpPr>
          <p:cNvPr id="38" name="TextBox 37"/>
          <p:cNvSpPr txBox="1"/>
          <p:nvPr/>
        </p:nvSpPr>
        <p:spPr>
          <a:xfrm>
            <a:off x="5485672" y="6334617"/>
            <a:ext cx="5337332" cy="26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Galloway et al. </a:t>
            </a:r>
            <a:r>
              <a:rPr lang="en-US" sz="1100" i="1" dirty="0" err="1"/>
              <a:t>Comput</a:t>
            </a:r>
            <a:r>
              <a:rPr lang="en-US" sz="1100" i="1" dirty="0"/>
              <a:t> Graphics Image Process </a:t>
            </a:r>
            <a:r>
              <a:rPr lang="en-US" sz="1100" dirty="0"/>
              <a:t>1975, Chu et al. </a:t>
            </a:r>
            <a:r>
              <a:rPr lang="en-US" sz="1100" i="1" dirty="0"/>
              <a:t>Pattern </a:t>
            </a:r>
            <a:r>
              <a:rPr lang="en-US" sz="1100" i="1" dirty="0" err="1"/>
              <a:t>Recognit</a:t>
            </a:r>
            <a:r>
              <a:rPr lang="en-US" sz="1100" i="1" dirty="0"/>
              <a:t> </a:t>
            </a:r>
            <a:r>
              <a:rPr lang="en-US" sz="1100" i="1" dirty="0" err="1"/>
              <a:t>Lett</a:t>
            </a:r>
            <a:r>
              <a:rPr lang="en-US" sz="1100" i="1" dirty="0"/>
              <a:t> </a:t>
            </a:r>
            <a:r>
              <a:rPr lang="en-US" sz="1100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4120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78353"/>
              </p:ext>
            </p:extLst>
          </p:nvPr>
        </p:nvGraphicFramePr>
        <p:xfrm>
          <a:off x="4104944" y="2706935"/>
          <a:ext cx="2151750" cy="1521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350">
                  <a:extLst>
                    <a:ext uri="{9D8B030D-6E8A-4147-A177-3AD203B41FA5}">
                      <a16:colId xmlns:a16="http://schemas.microsoft.com/office/drawing/2014/main" val="105776398"/>
                    </a:ext>
                  </a:extLst>
                </a:gridCol>
              </a:tblGrid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322275"/>
                  </a:ext>
                </a:extLst>
              </a:tr>
              <a:tr h="4109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2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20429"/>
              </p:ext>
            </p:extLst>
          </p:nvPr>
        </p:nvGraphicFramePr>
        <p:xfrm>
          <a:off x="1542599" y="2765423"/>
          <a:ext cx="1409835" cy="1422399"/>
        </p:xfrm>
        <a:graphic>
          <a:graphicData uri="http://schemas.openxmlformats.org/drawingml/2006/table">
            <a:tbl>
              <a:tblPr firstRow="1" bandRow="1"/>
              <a:tblGrid>
                <a:gridCol w="469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464A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aramond"/>
                        </a:defRPr>
                      </a:lvl9pPr>
                    </a:lstStyle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Gray-level Size Zone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00" y="162397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defRPr/>
            </a:pPr>
            <a:r>
              <a:rPr lang="en-US" sz="2000" b="1" dirty="0"/>
              <a:t>Texture </a:t>
            </a:r>
            <a:r>
              <a:rPr lang="en-US" sz="2000" b="1" dirty="0" smtClean="0"/>
              <a:t>homogeneity in a region</a:t>
            </a:r>
            <a:endParaRPr lang="en-US" sz="20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1915090" y="2855181"/>
            <a:ext cx="1161398" cy="25685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Curved Connector 39"/>
          <p:cNvCxnSpPr>
            <a:stCxn id="39" idx="3"/>
            <a:endCxn id="41" idx="1"/>
          </p:cNvCxnSpPr>
          <p:nvPr/>
        </p:nvCxnSpPr>
        <p:spPr>
          <a:xfrm flipV="1">
            <a:off x="3076488" y="2876278"/>
            <a:ext cx="1459397" cy="10733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535885" y="2747850"/>
            <a:ext cx="381000" cy="2568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0947" y="4312445"/>
            <a:ext cx="1399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(Rotational invariant)</a:t>
            </a:r>
            <a:endParaRPr lang="en-US" sz="1100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1188425" y="4443250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3x3 image </a:t>
            </a:r>
          </a:p>
          <a:p>
            <a:pPr algn="ctr"/>
            <a:r>
              <a:rPr lang="en-US" sz="1400" dirty="0"/>
              <a:t>with 4 possible gray levels</a:t>
            </a:r>
            <a:endParaRPr lang="en-US" sz="1400" baseline="30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19448" y="6334617"/>
            <a:ext cx="7546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Guillaume </a:t>
            </a:r>
            <a:r>
              <a:rPr lang="en-US" sz="1200" dirty="0" err="1" smtClean="0"/>
              <a:t>Thibault</a:t>
            </a:r>
            <a:r>
              <a:rPr lang="en-US" sz="1200" dirty="0" smtClean="0"/>
              <a:t> et. al. “</a:t>
            </a:r>
            <a:r>
              <a:rPr lang="en-US" sz="1200" dirty="0"/>
              <a:t>Texture Indexes and Gray Level Size Zone Matrix. Application to Cell Nuclei Classification”. Pattern Recognition and Information Processing </a:t>
            </a:r>
            <a:r>
              <a:rPr lang="en-US" sz="1200" dirty="0" smtClean="0"/>
              <a:t>2009.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972"/>
          <a:stretch/>
        </p:blipFill>
        <p:spPr>
          <a:xfrm>
            <a:off x="7409204" y="2133600"/>
            <a:ext cx="3829050" cy="3801233"/>
          </a:xfrm>
          <a:prstGeom prst="rect">
            <a:avLst/>
          </a:prstGeom>
        </p:spPr>
      </p:pic>
      <p:sp>
        <p:nvSpPr>
          <p:cNvPr id="14" name="L-Shape 13"/>
          <p:cNvSpPr/>
          <p:nvPr/>
        </p:nvSpPr>
        <p:spPr>
          <a:xfrm rot="10800000">
            <a:off x="1450428" y="3268879"/>
            <a:ext cx="1626060" cy="889100"/>
          </a:xfrm>
          <a:prstGeom prst="corner">
            <a:avLst>
              <a:gd name="adj1" fmla="val 50000"/>
              <a:gd name="adj2" fmla="val 12329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urved Connector 46"/>
          <p:cNvCxnSpPr>
            <a:stCxn id="14" idx="2"/>
            <a:endCxn id="49" idx="1"/>
          </p:cNvCxnSpPr>
          <p:nvPr/>
        </p:nvCxnSpPr>
        <p:spPr>
          <a:xfrm flipV="1">
            <a:off x="3076488" y="3300544"/>
            <a:ext cx="2753363" cy="41288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5829851" y="3172116"/>
            <a:ext cx="381000" cy="25685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752600" y="457200"/>
            <a:ext cx="9485654" cy="914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Neigboring</a:t>
            </a:r>
            <a:r>
              <a:rPr lang="en-US" dirty="0" smtClean="0"/>
              <a:t> </a:t>
            </a:r>
            <a:r>
              <a:rPr lang="en-US" dirty="0"/>
              <a:t>Gray Tone </a:t>
            </a:r>
            <a:r>
              <a:rPr lang="en-US" dirty="0" smtClean="0"/>
              <a:t>Difference Features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00" y="1623971"/>
            <a:ext cx="97142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  <a:defRPr/>
            </a:pPr>
            <a:r>
              <a:rPr lang="en-US" sz="2000" b="1" dirty="0"/>
              <a:t>quantifies the difference between a gray value and the average gray value of its </a:t>
            </a:r>
            <a:r>
              <a:rPr lang="en-US" sz="2000" b="1" dirty="0" smtClean="0"/>
              <a:t>neighbors </a:t>
            </a:r>
            <a:r>
              <a:rPr lang="en-US" sz="2000" b="1" dirty="0"/>
              <a:t>within distance </a:t>
            </a:r>
            <a:r>
              <a:rPr lang="en-US" sz="2000" b="1" dirty="0" smtClean="0"/>
              <a:t>δ</a:t>
            </a:r>
            <a:r>
              <a:rPr lang="en-US" sz="2000" b="1" dirty="0"/>
              <a:t>. The sum of absolute differences for gray level i is stored in the matrix.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38097" y="6334617"/>
            <a:ext cx="942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404040"/>
                </a:solidFill>
                <a:latin typeface="Lato"/>
              </a:rPr>
              <a:t>Amadasun</a:t>
            </a:r>
            <a:r>
              <a:rPr lang="en-US" sz="1200" dirty="0">
                <a:solidFill>
                  <a:srgbClr val="404040"/>
                </a:solidFill>
                <a:latin typeface="Lato"/>
              </a:rPr>
              <a:t> M, King R; Textural features corresponding to textural properties; Systems, Man and Cybernetics, IEEE Transactions </a:t>
            </a:r>
            <a:r>
              <a:rPr lang="en-US" sz="1200" dirty="0" smtClean="0">
                <a:solidFill>
                  <a:srgbClr val="404040"/>
                </a:solidFill>
                <a:latin typeface="Lato"/>
              </a:rPr>
              <a:t>1989.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28901"/>
            <a:ext cx="6734175" cy="1590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70192"/>
            <a:ext cx="21526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89" y="4351116"/>
            <a:ext cx="2505075" cy="187642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3676650" y="5289329"/>
            <a:ext cx="18710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56441" y="457200"/>
            <a:ext cx="10281813" cy="914400"/>
          </a:xfrm>
        </p:spPr>
        <p:txBody>
          <a:bodyPr>
            <a:normAutofit/>
          </a:bodyPr>
          <a:lstStyle/>
          <a:p>
            <a:r>
              <a:rPr lang="en-US" dirty="0"/>
              <a:t>Gray Level </a:t>
            </a:r>
            <a:r>
              <a:rPr lang="en-US" dirty="0" smtClean="0"/>
              <a:t>Dependence Matrix </a:t>
            </a:r>
            <a:r>
              <a:rPr lang="en-US" dirty="0"/>
              <a:t>Features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00" y="1623971"/>
            <a:ext cx="97142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  <a:defRPr/>
            </a:pPr>
            <a:r>
              <a:rPr lang="en-US" sz="2000" b="1" dirty="0"/>
              <a:t>quantifies gray level dependencies in an image. A gray level dependency is defined as a the number of connected voxels within distance δ that are dependent on the center voxel. A </a:t>
            </a:r>
            <a:r>
              <a:rPr lang="en-US" sz="2000" b="1" dirty="0" smtClean="0"/>
              <a:t>neighboring </a:t>
            </a:r>
            <a:r>
              <a:rPr lang="en-US" sz="2000" b="1" dirty="0"/>
              <a:t>voxel with gray level j is considered dependent on center voxel with gray level i if |i−j|≤α. In a gray level dependence matrix P(</a:t>
            </a:r>
            <a:r>
              <a:rPr lang="en-US" sz="2000" b="1" dirty="0" err="1"/>
              <a:t>i,j</a:t>
            </a:r>
            <a:r>
              <a:rPr lang="en-US" sz="2000" b="1" dirty="0"/>
              <a:t>) the (</a:t>
            </a:r>
            <a:r>
              <a:rPr lang="en-US" sz="2000" b="1" dirty="0" err="1"/>
              <a:t>i,j</a:t>
            </a:r>
            <a:r>
              <a:rPr lang="en-US" sz="2000" b="1" dirty="0"/>
              <a:t>)</a:t>
            </a:r>
            <a:r>
              <a:rPr lang="en-US" sz="2000" b="1" dirty="0" err="1"/>
              <a:t>th</a:t>
            </a:r>
            <a:r>
              <a:rPr lang="en-US" sz="2000" b="1" dirty="0"/>
              <a:t> element describes the number of times a voxel with gray level i with j dependent voxels in its </a:t>
            </a:r>
            <a:r>
              <a:rPr lang="en-US" sz="2000" b="1" dirty="0" smtClean="0"/>
              <a:t>neighborhood </a:t>
            </a:r>
            <a:r>
              <a:rPr lang="en-US" sz="2000" b="1" dirty="0"/>
              <a:t>appears in image.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38097" y="6334617"/>
            <a:ext cx="942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404040"/>
                </a:solidFill>
                <a:latin typeface="Lato"/>
              </a:rPr>
              <a:t>Amadasun</a:t>
            </a:r>
            <a:r>
              <a:rPr lang="en-US" sz="1200" dirty="0">
                <a:solidFill>
                  <a:srgbClr val="404040"/>
                </a:solidFill>
                <a:latin typeface="Lato"/>
              </a:rPr>
              <a:t> M, King R; Textural features corresponding to textural properties; Systems, Man and Cybernetics, IEEE Transactions </a:t>
            </a:r>
            <a:r>
              <a:rPr lang="en-US" sz="1200" dirty="0" smtClean="0">
                <a:solidFill>
                  <a:srgbClr val="404040"/>
                </a:solidFill>
                <a:latin typeface="Lato"/>
              </a:rPr>
              <a:t>1989.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3857625" y="4955397"/>
            <a:ext cx="14427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21960"/>
            <a:ext cx="2333625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68" y="4036234"/>
            <a:ext cx="2266950" cy="18383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00151" y="4955396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200" dirty="0" smtClean="0"/>
              <a:t>α</a:t>
            </a:r>
            <a:r>
              <a:rPr lang="en-US" sz="1200" dirty="0" smtClean="0"/>
              <a:t> = 0 and δ = 1 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554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PyRadiomics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Order Statistics (19 features)</a:t>
            </a:r>
          </a:p>
          <a:p>
            <a:r>
              <a:rPr lang="en-US" dirty="0" smtClean="0"/>
              <a:t>Shape-based (16 features)</a:t>
            </a:r>
          </a:p>
          <a:p>
            <a:r>
              <a:rPr lang="en-US" dirty="0" smtClean="0"/>
              <a:t>Gray Level </a:t>
            </a:r>
            <a:r>
              <a:rPr lang="en-US" dirty="0" err="1" smtClean="0"/>
              <a:t>Cooccurence</a:t>
            </a:r>
            <a:r>
              <a:rPr lang="en-US" dirty="0" smtClean="0"/>
              <a:t> Matrix (23 features)</a:t>
            </a:r>
          </a:p>
          <a:p>
            <a:r>
              <a:rPr lang="en-US" dirty="0" smtClean="0"/>
              <a:t>Gray Level Run Length Matrix (16 features)</a:t>
            </a:r>
          </a:p>
          <a:p>
            <a:r>
              <a:rPr lang="en-US" dirty="0" smtClean="0"/>
              <a:t>Gray Level Size Zone Matrix (16 features)</a:t>
            </a:r>
          </a:p>
          <a:p>
            <a:r>
              <a:rPr lang="en-US" dirty="0" err="1" smtClean="0"/>
              <a:t>Neigbouring</a:t>
            </a:r>
            <a:r>
              <a:rPr lang="en-US" dirty="0" smtClean="0"/>
              <a:t> Gray Tone Difference Matrix (5 features)</a:t>
            </a:r>
          </a:p>
          <a:p>
            <a:r>
              <a:rPr lang="en-US" dirty="0" smtClean="0"/>
              <a:t>Gray Level Dependence Matrix (14 features)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http://pyradiomics.readthedocs.io/en/latest/features.html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53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916</Words>
  <Application>Microsoft Office PowerPoint</Application>
  <PresentationFormat>Widescreen</PresentationFormat>
  <Paragraphs>260</Paragraphs>
  <Slides>23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Lato</vt:lpstr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ctDNA-Radiogenomics</vt:lpstr>
      <vt:lpstr>First-order Features</vt:lpstr>
      <vt:lpstr>Shape Features</vt:lpstr>
      <vt:lpstr>Gray-level Co-occurrence Features</vt:lpstr>
      <vt:lpstr>Gray-level Run-length Features</vt:lpstr>
      <vt:lpstr>Gray-level Size Zone Features</vt:lpstr>
      <vt:lpstr>Neigboring Gray Tone Difference Features</vt:lpstr>
      <vt:lpstr>Gray Level Dependence Matrix Features</vt:lpstr>
      <vt:lpstr>PyRadiomics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Penn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Hsieh, Meng-Kang</dc:creator>
  <cp:lastModifiedBy>Hsieh, Meng-Kang</cp:lastModifiedBy>
  <cp:revision>25</cp:revision>
  <dcterms:created xsi:type="dcterms:W3CDTF">2018-06-22T15:28:57Z</dcterms:created>
  <dcterms:modified xsi:type="dcterms:W3CDTF">2018-06-25T20:26:41Z</dcterms:modified>
</cp:coreProperties>
</file>